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8" r:id="rId4"/>
    <p:sldId id="279" r:id="rId5"/>
    <p:sldId id="281" r:id="rId6"/>
    <p:sldId id="278" r:id="rId7"/>
    <p:sldId id="277" r:id="rId8"/>
    <p:sldId id="268" r:id="rId9"/>
    <p:sldId id="259" r:id="rId10"/>
    <p:sldId id="264" r:id="rId11"/>
    <p:sldId id="265" r:id="rId12"/>
    <p:sldId id="260" r:id="rId13"/>
    <p:sldId id="261" r:id="rId14"/>
    <p:sldId id="262" r:id="rId15"/>
    <p:sldId id="263" r:id="rId16"/>
    <p:sldId id="266" r:id="rId17"/>
    <p:sldId id="267" r:id="rId18"/>
    <p:sldId id="270" r:id="rId19"/>
    <p:sldId id="271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1" d="100"/>
          <a:sy n="81" d="100"/>
        </p:scale>
        <p:origin x="150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B\adv\&#1055;&#1088;&#1077;&#1079;&#1077;&#1085;&#1090;&#1072;&#1094;&#1080;&#1103;%20&#1088;&#1072;&#1073;&#1086;&#1090;&#1072;%20&#1087;&#1086;%20&#1085;&#1072;&#1079;&#1085;&#1072;&#1095;&#1077;&#1085;&#1080;&#1102;%20202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B\adv\&#1055;&#1088;&#1077;&#1079;&#1077;&#1085;&#1090;&#1072;&#1094;&#1080;&#1103;%20&#1088;&#1072;&#1073;&#1086;&#1090;&#1072;%20&#1087;&#1086;%20&#1085;&#1072;&#1079;&#1085;&#1072;&#1095;&#1077;&#1085;&#1080;&#1102;%20202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B\adv\&#1055;&#1088;&#1077;&#1079;&#1077;&#1085;&#1090;&#1072;&#1094;&#1080;&#1103;%20&#1088;&#1072;&#1073;&#1086;&#1090;&#1072;%20&#1087;&#1086;%20&#1085;&#1072;&#1079;&#1085;&#1072;&#1095;&#1077;&#1085;&#1080;&#1102;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&#1055;&#1088;&#1077;&#1079;&#1077;&#1085;&#1090;&#1072;&#1094;&#1080;&#1103;%20&#1088;&#1072;&#1073;&#1086;&#1090;&#1072;%20&#1087;&#1086;%20&#1085;&#1072;&#1079;&#1085;&#1072;&#1095;&#1077;&#1085;&#1080;&#1102;%20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&#1055;&#1088;&#1077;&#1079;&#1077;&#1085;&#1090;&#1072;&#1094;&#1080;&#1103;%20&#1088;&#1072;&#1073;&#1086;&#1090;&#1072;%20&#1087;&#1086;%20&#1085;&#1072;&#1079;&#1085;&#1072;&#1095;&#1077;&#1085;&#1080;&#1102;%2020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B\adv\&#1055;&#1088;&#1077;&#1079;&#1077;&#1085;&#1090;&#1072;&#1094;&#1080;&#1103;%20&#1088;&#1072;&#1073;&#1086;&#1090;&#1072;%20&#1087;&#1086;%20&#1085;&#1072;&#1079;&#1085;&#1072;&#1095;&#1077;&#1085;&#1080;&#1102;%2020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&#1055;&#1088;&#1077;&#1079;&#1077;&#1085;&#1090;&#1072;&#1094;&#1080;&#1103;%20&#1088;&#1072;&#1073;&#1086;&#1090;&#1072;%20&#1087;&#1086;%20&#1085;&#1072;&#1079;&#1085;&#1072;&#1095;&#1077;&#1085;&#1080;&#1102;%2020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&#1055;&#1088;&#1077;&#1079;&#1077;&#1085;&#1090;&#1072;&#1094;&#1080;&#1103;%20&#1088;&#1072;&#1073;&#1086;&#1090;&#1072;%20&#1087;&#1086;%20&#1085;&#1072;&#1079;&#1085;&#1072;&#1095;&#1077;&#1085;&#1080;&#1102;%20202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&#1055;&#1088;&#1077;&#1079;&#1077;&#1085;&#1090;&#1072;&#1094;&#1080;&#1103;%20&#1088;&#1072;&#1073;&#1086;&#1090;&#1072;%20&#1087;&#1086;%20&#1085;&#1072;&#1079;&#1085;&#1072;&#1095;&#1077;&#1085;&#1080;&#1102;%2020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&#1055;&#1088;&#1077;&#1079;&#1077;&#1085;&#1090;&#1072;&#1094;&#1080;&#1103;%20&#1088;&#1072;&#1073;&#1086;&#1090;&#1072;%20&#1087;&#1086;%20&#1085;&#1072;&#1079;&#1085;&#1072;&#1095;&#1077;&#1085;&#1080;&#1102;%20202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wnloads\&#1055;&#1088;&#1077;&#1079;&#1077;&#1085;&#1090;&#1072;&#1094;&#1080;&#1103;%20&#1088;&#1072;&#1073;&#1086;&#1090;&#1072;%20&#1087;&#1086;%20&#1085;&#1072;&#1079;&#1085;&#1072;&#1095;&#1077;&#1085;&#1080;&#1102;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'общие цифры'!$B$3</c:f>
              <c:strCache>
                <c:ptCount val="1"/>
                <c:pt idx="0">
                  <c:v>Заявок</c:v>
                </c:pt>
              </c:strCache>
            </c:strRef>
          </c:tx>
          <c:spPr>
            <a:solidFill>
              <a:srgbClr val="FFFF00"/>
            </a:solidFill>
            <a:effectLst>
              <a:outerShdw blurRad="50800" dist="50800" dir="5400000" algn="ctr" rotWithShape="0">
                <a:srgbClr val="FFFF00"/>
              </a:outerShdw>
            </a:effectLst>
          </c:spPr>
          <c:invertIfNegative val="0"/>
          <c:cat>
            <c:strRef>
              <c:f>'общие цифры'!$A$4:$A$16</c:f>
              <c:strCache>
                <c:ptCount val="13"/>
                <c:pt idx="0">
                  <c:v>04.19</c:v>
                </c:pt>
                <c:pt idx="1">
                  <c:v>05.19</c:v>
                </c:pt>
                <c:pt idx="2">
                  <c:v>06.19</c:v>
                </c:pt>
                <c:pt idx="3">
                  <c:v>07.19</c:v>
                </c:pt>
                <c:pt idx="4">
                  <c:v>08.19</c:v>
                </c:pt>
                <c:pt idx="5">
                  <c:v>09.19</c:v>
                </c:pt>
                <c:pt idx="6">
                  <c:v>10.19</c:v>
                </c:pt>
                <c:pt idx="7">
                  <c:v>11.19</c:v>
                </c:pt>
                <c:pt idx="8">
                  <c:v>12.19</c:v>
                </c:pt>
                <c:pt idx="9">
                  <c:v>01.20</c:v>
                </c:pt>
                <c:pt idx="10">
                  <c:v>02.20</c:v>
                </c:pt>
                <c:pt idx="11">
                  <c:v>03.20</c:v>
                </c:pt>
                <c:pt idx="12">
                  <c:v>04.20</c:v>
                </c:pt>
              </c:strCache>
            </c:strRef>
          </c:cat>
          <c:val>
            <c:numRef>
              <c:f>'общие цифры'!$B$4:$B$16</c:f>
              <c:numCache>
                <c:formatCode>0</c:formatCode>
                <c:ptCount val="13"/>
                <c:pt idx="0">
                  <c:v>786</c:v>
                </c:pt>
                <c:pt idx="1">
                  <c:v>718</c:v>
                </c:pt>
                <c:pt idx="2">
                  <c:v>659</c:v>
                </c:pt>
                <c:pt idx="3">
                  <c:v>778</c:v>
                </c:pt>
                <c:pt idx="4">
                  <c:v>687</c:v>
                </c:pt>
                <c:pt idx="5">
                  <c:v>900</c:v>
                </c:pt>
                <c:pt idx="6">
                  <c:v>797</c:v>
                </c:pt>
                <c:pt idx="7">
                  <c:v>706</c:v>
                </c:pt>
                <c:pt idx="8">
                  <c:v>782</c:v>
                </c:pt>
                <c:pt idx="9">
                  <c:v>756</c:v>
                </c:pt>
                <c:pt idx="10">
                  <c:v>861</c:v>
                </c:pt>
                <c:pt idx="11">
                  <c:v>955</c:v>
                </c:pt>
                <c:pt idx="12">
                  <c:v>640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DA-4010-8430-521FB4BFD7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539584"/>
        <c:axId val="57918208"/>
      </c:barChart>
      <c:lineChart>
        <c:grouping val="stacked"/>
        <c:varyColors val="0"/>
        <c:ser>
          <c:idx val="1"/>
          <c:order val="1"/>
          <c:tx>
            <c:strRef>
              <c:f>'общие цифры'!$C$3</c:f>
              <c:strCache>
                <c:ptCount val="1"/>
                <c:pt idx="0">
                  <c:v>Адвокатов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'общие цифры'!$A$4:$A$16</c:f>
              <c:strCache>
                <c:ptCount val="13"/>
                <c:pt idx="0">
                  <c:v>04.19</c:v>
                </c:pt>
                <c:pt idx="1">
                  <c:v>05.19</c:v>
                </c:pt>
                <c:pt idx="2">
                  <c:v>06.19</c:v>
                </c:pt>
                <c:pt idx="3">
                  <c:v>07.19</c:v>
                </c:pt>
                <c:pt idx="4">
                  <c:v>08.19</c:v>
                </c:pt>
                <c:pt idx="5">
                  <c:v>09.19</c:v>
                </c:pt>
                <c:pt idx="6">
                  <c:v>10.19</c:v>
                </c:pt>
                <c:pt idx="7">
                  <c:v>11.19</c:v>
                </c:pt>
                <c:pt idx="8">
                  <c:v>12.19</c:v>
                </c:pt>
                <c:pt idx="9">
                  <c:v>01.20</c:v>
                </c:pt>
                <c:pt idx="10">
                  <c:v>02.20</c:v>
                </c:pt>
                <c:pt idx="11">
                  <c:v>03.20</c:v>
                </c:pt>
                <c:pt idx="12">
                  <c:v>04.20</c:v>
                </c:pt>
              </c:strCache>
            </c:strRef>
          </c:cat>
          <c:val>
            <c:numRef>
              <c:f>'общие цифры'!$C$4:$C$16</c:f>
              <c:numCache>
                <c:formatCode>0</c:formatCode>
                <c:ptCount val="13"/>
                <c:pt idx="0">
                  <c:v>231</c:v>
                </c:pt>
                <c:pt idx="1">
                  <c:v>209</c:v>
                </c:pt>
                <c:pt idx="2">
                  <c:v>193</c:v>
                </c:pt>
                <c:pt idx="3">
                  <c:v>227</c:v>
                </c:pt>
                <c:pt idx="4">
                  <c:v>222</c:v>
                </c:pt>
                <c:pt idx="5">
                  <c:v>201</c:v>
                </c:pt>
                <c:pt idx="6">
                  <c:v>216</c:v>
                </c:pt>
                <c:pt idx="7">
                  <c:v>198</c:v>
                </c:pt>
                <c:pt idx="8">
                  <c:v>201</c:v>
                </c:pt>
                <c:pt idx="9">
                  <c:v>196</c:v>
                </c:pt>
                <c:pt idx="10">
                  <c:v>232</c:v>
                </c:pt>
                <c:pt idx="11">
                  <c:v>260</c:v>
                </c:pt>
                <c:pt idx="12">
                  <c:v>207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DA-4010-8430-521FB4BFD7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921536"/>
        <c:axId val="57919744"/>
      </c:lineChart>
      <c:catAx>
        <c:axId val="5753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FFFF00"/>
                </a:solidFill>
              </a:defRPr>
            </a:pPr>
            <a:endParaRPr lang="ru-RU"/>
          </a:p>
        </c:txPr>
        <c:crossAx val="57918208"/>
        <c:crosses val="autoZero"/>
        <c:auto val="1"/>
        <c:lblAlgn val="ctr"/>
        <c:lblOffset val="100"/>
        <c:noMultiLvlLbl val="0"/>
      </c:catAx>
      <c:valAx>
        <c:axId val="5791820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ru-RU"/>
          </a:p>
        </c:txPr>
        <c:crossAx val="57539584"/>
        <c:crosses val="autoZero"/>
        <c:crossBetween val="between"/>
      </c:valAx>
      <c:valAx>
        <c:axId val="57919744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ru-RU"/>
          </a:p>
        </c:txPr>
        <c:crossAx val="57921536"/>
        <c:crosses val="max"/>
        <c:crossBetween val="between"/>
      </c:valAx>
      <c:catAx>
        <c:axId val="57921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919744"/>
        <c:crosses val="autoZero"/>
        <c:auto val="1"/>
        <c:lblAlgn val="ctr"/>
        <c:lblOffset val="100"/>
        <c:noMultiLvlLbl val="0"/>
      </c:catAx>
      <c:spPr>
        <a:noFill/>
        <a:effectLst>
          <a:outerShdw blurRad="50800" dist="50800" dir="5400000" algn="ctr" rotWithShape="0">
            <a:srgbClr val="FFFF00"/>
          </a:outerShdw>
        </a:effectLst>
      </c:spPr>
    </c:plotArea>
    <c:legend>
      <c:legendPos val="b"/>
      <c:overlay val="0"/>
      <c:txPr>
        <a:bodyPr/>
        <a:lstStyle/>
        <a:p>
          <a:pPr>
            <a:defRPr sz="1400">
              <a:solidFill>
                <a:srgbClr val="FFFF00"/>
              </a:solidFill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'среднее количество'!$B$2</c:f>
              <c:strCache>
                <c:ptCount val="1"/>
                <c:pt idx="0">
                  <c:v>Среднее на адвоката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cat>
            <c:numRef>
              <c:f>'среднее количество'!$A$3:$A$15</c:f>
              <c:numCache>
                <c:formatCode>[$-419]mmm\ yy;@</c:formatCode>
                <c:ptCount val="13"/>
                <c:pt idx="0">
                  <c:v>43556</c:v>
                </c:pt>
                <c:pt idx="1">
                  <c:v>43586</c:v>
                </c:pt>
                <c:pt idx="2">
                  <c:v>43617</c:v>
                </c:pt>
                <c:pt idx="3">
                  <c:v>43647</c:v>
                </c:pt>
                <c:pt idx="4">
                  <c:v>43678</c:v>
                </c:pt>
                <c:pt idx="5">
                  <c:v>43709</c:v>
                </c:pt>
                <c:pt idx="6">
                  <c:v>43739</c:v>
                </c:pt>
                <c:pt idx="7">
                  <c:v>43770</c:v>
                </c:pt>
                <c:pt idx="8">
                  <c:v>43800</c:v>
                </c:pt>
                <c:pt idx="9">
                  <c:v>43831</c:v>
                </c:pt>
                <c:pt idx="10">
                  <c:v>43862</c:v>
                </c:pt>
                <c:pt idx="11">
                  <c:v>43891</c:v>
                </c:pt>
                <c:pt idx="12">
                  <c:v>43922</c:v>
                </c:pt>
              </c:numCache>
            </c:numRef>
          </c:cat>
          <c:val>
            <c:numRef>
              <c:f>'среднее количество'!$B$3:$B$15</c:f>
              <c:numCache>
                <c:formatCode>General</c:formatCode>
                <c:ptCount val="13"/>
                <c:pt idx="0">
                  <c:v>3.4</c:v>
                </c:pt>
                <c:pt idx="1">
                  <c:v>3.44</c:v>
                </c:pt>
                <c:pt idx="2">
                  <c:v>3.4099999999999997</c:v>
                </c:pt>
                <c:pt idx="3">
                  <c:v>3.4299999999999997</c:v>
                </c:pt>
                <c:pt idx="4">
                  <c:v>3.09</c:v>
                </c:pt>
                <c:pt idx="5">
                  <c:v>4.4800000000000004</c:v>
                </c:pt>
                <c:pt idx="6">
                  <c:v>3.69</c:v>
                </c:pt>
                <c:pt idx="7">
                  <c:v>3.57</c:v>
                </c:pt>
                <c:pt idx="8">
                  <c:v>3.8899999999999997</c:v>
                </c:pt>
                <c:pt idx="9">
                  <c:v>3.86</c:v>
                </c:pt>
                <c:pt idx="10">
                  <c:v>3.71</c:v>
                </c:pt>
                <c:pt idx="11">
                  <c:v>3.66</c:v>
                </c:pt>
                <c:pt idx="12">
                  <c:v>3.09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40-42A6-B9A0-18C62727D3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139648"/>
        <c:axId val="64141184"/>
      </c:lineChart>
      <c:dateAx>
        <c:axId val="64139648"/>
        <c:scaling>
          <c:orientation val="minMax"/>
        </c:scaling>
        <c:delete val="0"/>
        <c:axPos val="b"/>
        <c:numFmt formatCode="[$-419]mmm\ yy;@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solidFill>
                  <a:srgbClr val="FFFF00"/>
                </a:solidFill>
              </a:defRPr>
            </a:pPr>
            <a:endParaRPr lang="ru-RU"/>
          </a:p>
        </c:txPr>
        <c:crossAx val="64141184"/>
        <c:crosses val="autoZero"/>
        <c:auto val="1"/>
        <c:lblOffset val="100"/>
        <c:baseTimeUnit val="months"/>
      </c:dateAx>
      <c:valAx>
        <c:axId val="64141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FFFF00"/>
                </a:solidFill>
              </a:defRPr>
            </a:pPr>
            <a:endParaRPr lang="ru-RU"/>
          </a:p>
        </c:txPr>
        <c:crossAx val="64139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474923035893504E-2"/>
          <c:y val="8.6380371235654049E-2"/>
          <c:w val="0.53345583994341894"/>
          <c:h val="0.79706080929903667"/>
        </c:manualLayout>
      </c:layout>
      <c:pie3DChart>
        <c:varyColors val="1"/>
        <c:ser>
          <c:idx val="0"/>
          <c:order val="0"/>
          <c:tx>
            <c:strRef>
              <c:f>уполномоч!$B$158</c:f>
              <c:strCache>
                <c:ptCount val="1"/>
                <c:pt idx="0">
                  <c:v>Всего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8D5A-4F4A-9BE0-C83BA6AEEF5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8D5A-4F4A-9BE0-C83BA6AEEF5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2-8D5A-4F4A-9BE0-C83BA6AEEF57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8D5A-4F4A-9BE0-C83BA6AEEF57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4-8D5A-4F4A-9BE0-C83BA6AEEF57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D5A-4F4A-9BE0-C83BA6AEEF57}"/>
              </c:ext>
            </c:extLst>
          </c:dPt>
          <c:dPt>
            <c:idx val="6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6-8D5A-4F4A-9BE0-C83BA6AEEF57}"/>
              </c:ext>
            </c:extLst>
          </c:dPt>
          <c:dPt>
            <c:idx val="7"/>
            <c:bubble3D val="0"/>
            <c:spPr>
              <a:solidFill>
                <a:srgbClr val="FF99CC"/>
              </a:solidFill>
            </c:spPr>
            <c:extLst>
              <c:ext xmlns:c16="http://schemas.microsoft.com/office/drawing/2014/chart" uri="{C3380CC4-5D6E-409C-BE32-E72D297353CC}">
                <c16:uniqueId val="{00000007-8D5A-4F4A-9BE0-C83BA6AEEF57}"/>
              </c:ext>
            </c:extLst>
          </c:dPt>
          <c:dPt>
            <c:idx val="8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8-8D5A-4F4A-9BE0-C83BA6AEEF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уполномоч!$A$159:$A$167</c:f>
              <c:strCache>
                <c:ptCount val="9"/>
                <c:pt idx="0">
                  <c:v>Суд - Областной</c:v>
                </c:pt>
                <c:pt idx="1">
                  <c:v>Суд - Коминтерновский</c:v>
                </c:pt>
                <c:pt idx="2">
                  <c:v>МВД - Советский  отдел СУ УМВД</c:v>
                </c:pt>
                <c:pt idx="3">
                  <c:v>МВД - Коминтерновский отдел</c:v>
                </c:pt>
                <c:pt idx="4">
                  <c:v>Суд - Левобережный</c:v>
                </c:pt>
                <c:pt idx="5">
                  <c:v>МВД - ОП 4 - дознание -  Северный отдел</c:v>
                </c:pt>
                <c:pt idx="6">
                  <c:v>МВД - ОП 2 - дознание -  Коминтерновский отдел</c:v>
                </c:pt>
                <c:pt idx="7">
                  <c:v>МВД - Северный отдел  СУ УМВД</c:v>
                </c:pt>
                <c:pt idx="8">
                  <c:v>МВД - Железнодорожный отдел  СУ УМВД</c:v>
                </c:pt>
              </c:strCache>
            </c:strRef>
          </c:cat>
          <c:val>
            <c:numRef>
              <c:f>уполномоч!$B$159:$B$167</c:f>
              <c:numCache>
                <c:formatCode>General</c:formatCode>
                <c:ptCount val="9"/>
                <c:pt idx="0">
                  <c:v>1103</c:v>
                </c:pt>
                <c:pt idx="1">
                  <c:v>519</c:v>
                </c:pt>
                <c:pt idx="2">
                  <c:v>413</c:v>
                </c:pt>
                <c:pt idx="3">
                  <c:v>385</c:v>
                </c:pt>
                <c:pt idx="4">
                  <c:v>376</c:v>
                </c:pt>
                <c:pt idx="5">
                  <c:v>362</c:v>
                </c:pt>
                <c:pt idx="6">
                  <c:v>349</c:v>
                </c:pt>
                <c:pt idx="7">
                  <c:v>339</c:v>
                </c:pt>
                <c:pt idx="8">
                  <c:v>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D5A-4F4A-9BE0-C83BA6AEE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9740537424502449"/>
          <c:y val="4.2158850378306807E-2"/>
          <c:w val="0.40259467938616689"/>
          <c:h val="0.95784124308426555"/>
        </c:manualLayout>
      </c:layout>
      <c:overlay val="0"/>
      <c:txPr>
        <a:bodyPr/>
        <a:lstStyle/>
        <a:p>
          <a:pPr>
            <a:defRPr sz="1400" b="1">
              <a:solidFill>
                <a:srgbClr val="FFFF0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структура!$B$3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структура!$A$4:$A$7</c:f>
              <c:strCache>
                <c:ptCount val="4"/>
                <c:pt idx="0">
                  <c:v>Уголовное</c:v>
                </c:pt>
                <c:pt idx="1">
                  <c:v>Гражданское</c:v>
                </c:pt>
                <c:pt idx="2">
                  <c:v>Административное</c:v>
                </c:pt>
                <c:pt idx="3">
                  <c:v>Материал</c:v>
                </c:pt>
              </c:strCache>
            </c:strRef>
          </c:cat>
          <c:val>
            <c:numRef>
              <c:f>структура!$B$4:$B$7</c:f>
              <c:numCache>
                <c:formatCode>General</c:formatCode>
                <c:ptCount val="4"/>
                <c:pt idx="0">
                  <c:v>8019</c:v>
                </c:pt>
                <c:pt idx="1">
                  <c:v>153</c:v>
                </c:pt>
                <c:pt idx="2">
                  <c:v>45</c:v>
                </c:pt>
                <c:pt idx="3">
                  <c:v>2074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77-4B1B-A55E-00E282B0BE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"/>
        <c:axId val="57909248"/>
        <c:axId val="57910784"/>
      </c:barChart>
      <c:catAx>
        <c:axId val="57909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FFF00"/>
                </a:solidFill>
              </a:defRPr>
            </a:pPr>
            <a:endParaRPr lang="ru-RU"/>
          </a:p>
        </c:txPr>
        <c:crossAx val="57910784"/>
        <c:crosses val="autoZero"/>
        <c:auto val="0"/>
        <c:lblAlgn val="ctr"/>
        <c:lblOffset val="100"/>
        <c:noMultiLvlLbl val="0"/>
      </c:catAx>
      <c:valAx>
        <c:axId val="57910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FFFF00"/>
                </a:solidFill>
              </a:defRPr>
            </a:pPr>
            <a:endParaRPr lang="ru-RU"/>
          </a:p>
        </c:txPr>
        <c:crossAx val="57909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'по городам'!$C$3</c:f>
              <c:strCache>
                <c:ptCount val="1"/>
                <c:pt idx="0">
                  <c:v>Рамонь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strRef>
              <c:f>'по городам'!$A$4:$A$16</c:f>
              <c:strCache>
                <c:ptCount val="13"/>
                <c:pt idx="0">
                  <c:v>04.19</c:v>
                </c:pt>
                <c:pt idx="1">
                  <c:v>05.19</c:v>
                </c:pt>
                <c:pt idx="2">
                  <c:v>06.19</c:v>
                </c:pt>
                <c:pt idx="3">
                  <c:v>07.19</c:v>
                </c:pt>
                <c:pt idx="4">
                  <c:v>08.19</c:v>
                </c:pt>
                <c:pt idx="5">
                  <c:v>09.19</c:v>
                </c:pt>
                <c:pt idx="6">
                  <c:v>10.19</c:v>
                </c:pt>
                <c:pt idx="7">
                  <c:v>11.19</c:v>
                </c:pt>
                <c:pt idx="8">
                  <c:v>12.19</c:v>
                </c:pt>
                <c:pt idx="9">
                  <c:v>01.20</c:v>
                </c:pt>
                <c:pt idx="10">
                  <c:v>02.20</c:v>
                </c:pt>
                <c:pt idx="11">
                  <c:v>03.20</c:v>
                </c:pt>
                <c:pt idx="12">
                  <c:v>04.20</c:v>
                </c:pt>
              </c:strCache>
            </c:strRef>
          </c:cat>
          <c:val>
            <c:numRef>
              <c:f>'по городам'!$C$4:$C$16</c:f>
              <c:numCache>
                <c:formatCode>General</c:formatCode>
                <c:ptCount val="13"/>
                <c:pt idx="5" formatCode="0">
                  <c:v>76</c:v>
                </c:pt>
                <c:pt idx="6" formatCode="0">
                  <c:v>56</c:v>
                </c:pt>
                <c:pt idx="7" formatCode="0">
                  <c:v>57</c:v>
                </c:pt>
                <c:pt idx="8" formatCode="0">
                  <c:v>70</c:v>
                </c:pt>
                <c:pt idx="9" formatCode="0">
                  <c:v>36</c:v>
                </c:pt>
                <c:pt idx="10" formatCode="0">
                  <c:v>33</c:v>
                </c:pt>
                <c:pt idx="11" formatCode="0">
                  <c:v>37</c:v>
                </c:pt>
                <c:pt idx="12" formatCode="0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9D-44A0-9BEB-11180DDF78F2}"/>
            </c:ext>
          </c:extLst>
        </c:ser>
        <c:ser>
          <c:idx val="2"/>
          <c:order val="2"/>
          <c:tx>
            <c:strRef>
              <c:f>'по городам'!$D$3</c:f>
              <c:strCache>
                <c:ptCount val="1"/>
                <c:pt idx="0">
                  <c:v>Богучар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ln>
                <a:solidFill>
                  <a:srgbClr val="FFFF00"/>
                </a:solidFill>
              </a:ln>
            </c:spPr>
          </c:marker>
          <c:cat>
            <c:strRef>
              <c:f>'по городам'!$A$4:$A$16</c:f>
              <c:strCache>
                <c:ptCount val="13"/>
                <c:pt idx="0">
                  <c:v>04.19</c:v>
                </c:pt>
                <c:pt idx="1">
                  <c:v>05.19</c:v>
                </c:pt>
                <c:pt idx="2">
                  <c:v>06.19</c:v>
                </c:pt>
                <c:pt idx="3">
                  <c:v>07.19</c:v>
                </c:pt>
                <c:pt idx="4">
                  <c:v>08.19</c:v>
                </c:pt>
                <c:pt idx="5">
                  <c:v>09.19</c:v>
                </c:pt>
                <c:pt idx="6">
                  <c:v>10.19</c:v>
                </c:pt>
                <c:pt idx="7">
                  <c:v>11.19</c:v>
                </c:pt>
                <c:pt idx="8">
                  <c:v>12.19</c:v>
                </c:pt>
                <c:pt idx="9">
                  <c:v>01.20</c:v>
                </c:pt>
                <c:pt idx="10">
                  <c:v>02.20</c:v>
                </c:pt>
                <c:pt idx="11">
                  <c:v>03.20</c:v>
                </c:pt>
                <c:pt idx="12">
                  <c:v>04.20</c:v>
                </c:pt>
              </c:strCache>
            </c:strRef>
          </c:cat>
          <c:val>
            <c:numRef>
              <c:f>'по городам'!$D$4:$D$16</c:f>
              <c:numCache>
                <c:formatCode>General</c:formatCode>
                <c:ptCount val="13"/>
                <c:pt idx="7" formatCode="0">
                  <c:v>40</c:v>
                </c:pt>
                <c:pt idx="8" formatCode="0">
                  <c:v>37</c:v>
                </c:pt>
                <c:pt idx="9" formatCode="0">
                  <c:v>55</c:v>
                </c:pt>
                <c:pt idx="10" formatCode="0">
                  <c:v>39</c:v>
                </c:pt>
                <c:pt idx="11" formatCode="0">
                  <c:v>43</c:v>
                </c:pt>
                <c:pt idx="12" formatCode="0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9D-44A0-9BEB-11180DDF78F2}"/>
            </c:ext>
          </c:extLst>
        </c:ser>
        <c:ser>
          <c:idx val="3"/>
          <c:order val="3"/>
          <c:tx>
            <c:strRef>
              <c:f>'по городам'!$E$3</c:f>
              <c:strCache>
                <c:ptCount val="1"/>
                <c:pt idx="0">
                  <c:v>Борисоглебск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pPr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'по городам'!$A$4:$A$16</c:f>
              <c:strCache>
                <c:ptCount val="13"/>
                <c:pt idx="0">
                  <c:v>04.19</c:v>
                </c:pt>
                <c:pt idx="1">
                  <c:v>05.19</c:v>
                </c:pt>
                <c:pt idx="2">
                  <c:v>06.19</c:v>
                </c:pt>
                <c:pt idx="3">
                  <c:v>07.19</c:v>
                </c:pt>
                <c:pt idx="4">
                  <c:v>08.19</c:v>
                </c:pt>
                <c:pt idx="5">
                  <c:v>09.19</c:v>
                </c:pt>
                <c:pt idx="6">
                  <c:v>10.19</c:v>
                </c:pt>
                <c:pt idx="7">
                  <c:v>11.19</c:v>
                </c:pt>
                <c:pt idx="8">
                  <c:v>12.19</c:v>
                </c:pt>
                <c:pt idx="9">
                  <c:v>01.20</c:v>
                </c:pt>
                <c:pt idx="10">
                  <c:v>02.20</c:v>
                </c:pt>
                <c:pt idx="11">
                  <c:v>03.20</c:v>
                </c:pt>
                <c:pt idx="12">
                  <c:v>04.20</c:v>
                </c:pt>
              </c:strCache>
            </c:strRef>
          </c:cat>
          <c:val>
            <c:numRef>
              <c:f>'по городам'!$E$4:$E$16</c:f>
              <c:numCache>
                <c:formatCode>General</c:formatCode>
                <c:ptCount val="13"/>
                <c:pt idx="9" formatCode="0">
                  <c:v>18</c:v>
                </c:pt>
                <c:pt idx="10" formatCode="0">
                  <c:v>71</c:v>
                </c:pt>
                <c:pt idx="11" formatCode="0">
                  <c:v>46</c:v>
                </c:pt>
                <c:pt idx="12" formatCode="0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9D-44A0-9BEB-11180DDF78F2}"/>
            </c:ext>
          </c:extLst>
        </c:ser>
        <c:ser>
          <c:idx val="4"/>
          <c:order val="4"/>
          <c:tx>
            <c:strRef>
              <c:f>'по городам'!$F$3</c:f>
              <c:strCache>
                <c:ptCount val="1"/>
                <c:pt idx="0">
                  <c:v>Лиски</c:v>
                </c:pt>
              </c:strCache>
            </c:strRef>
          </c:tx>
          <c:cat>
            <c:strRef>
              <c:f>'по городам'!$A$4:$A$16</c:f>
              <c:strCache>
                <c:ptCount val="13"/>
                <c:pt idx="0">
                  <c:v>04.19</c:v>
                </c:pt>
                <c:pt idx="1">
                  <c:v>05.19</c:v>
                </c:pt>
                <c:pt idx="2">
                  <c:v>06.19</c:v>
                </c:pt>
                <c:pt idx="3">
                  <c:v>07.19</c:v>
                </c:pt>
                <c:pt idx="4">
                  <c:v>08.19</c:v>
                </c:pt>
                <c:pt idx="5">
                  <c:v>09.19</c:v>
                </c:pt>
                <c:pt idx="6">
                  <c:v>10.19</c:v>
                </c:pt>
                <c:pt idx="7">
                  <c:v>11.19</c:v>
                </c:pt>
                <c:pt idx="8">
                  <c:v>12.19</c:v>
                </c:pt>
                <c:pt idx="9">
                  <c:v>01.20</c:v>
                </c:pt>
                <c:pt idx="10">
                  <c:v>02.20</c:v>
                </c:pt>
                <c:pt idx="11">
                  <c:v>03.20</c:v>
                </c:pt>
                <c:pt idx="12">
                  <c:v>04.20</c:v>
                </c:pt>
              </c:strCache>
            </c:strRef>
          </c:cat>
          <c:val>
            <c:numRef>
              <c:f>'по городам'!$F$4:$F$16</c:f>
              <c:numCache>
                <c:formatCode>General</c:formatCode>
                <c:ptCount val="13"/>
                <c:pt idx="11" formatCode="0">
                  <c:v>125</c:v>
                </c:pt>
                <c:pt idx="12" formatCode="0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29D-44A0-9BEB-11180DDF7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364864"/>
        <c:axId val="59366400"/>
      </c:lineChart>
      <c:lineChart>
        <c:grouping val="standard"/>
        <c:varyColors val="0"/>
        <c:ser>
          <c:idx val="0"/>
          <c:order val="0"/>
          <c:tx>
            <c:strRef>
              <c:f>'по городам'!$B$3</c:f>
              <c:strCache>
                <c:ptCount val="1"/>
                <c:pt idx="0">
                  <c:v>Воронеж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ln>
                <a:solidFill>
                  <a:srgbClr val="00B0F0"/>
                </a:solidFill>
              </a:ln>
            </c:spPr>
          </c:marker>
          <c:cat>
            <c:strRef>
              <c:f>'по городам'!$A$4:$A$16</c:f>
              <c:strCache>
                <c:ptCount val="13"/>
                <c:pt idx="0">
                  <c:v>04.19</c:v>
                </c:pt>
                <c:pt idx="1">
                  <c:v>05.19</c:v>
                </c:pt>
                <c:pt idx="2">
                  <c:v>06.19</c:v>
                </c:pt>
                <c:pt idx="3">
                  <c:v>07.19</c:v>
                </c:pt>
                <c:pt idx="4">
                  <c:v>08.19</c:v>
                </c:pt>
                <c:pt idx="5">
                  <c:v>09.19</c:v>
                </c:pt>
                <c:pt idx="6">
                  <c:v>10.19</c:v>
                </c:pt>
                <c:pt idx="7">
                  <c:v>11.19</c:v>
                </c:pt>
                <c:pt idx="8">
                  <c:v>12.19</c:v>
                </c:pt>
                <c:pt idx="9">
                  <c:v>01.20</c:v>
                </c:pt>
                <c:pt idx="10">
                  <c:v>02.20</c:v>
                </c:pt>
                <c:pt idx="11">
                  <c:v>03.20</c:v>
                </c:pt>
                <c:pt idx="12">
                  <c:v>04.20</c:v>
                </c:pt>
              </c:strCache>
            </c:strRef>
          </c:cat>
          <c:val>
            <c:numRef>
              <c:f>'по городам'!$B$4:$B$16</c:f>
              <c:numCache>
                <c:formatCode>0</c:formatCode>
                <c:ptCount val="13"/>
                <c:pt idx="0">
                  <c:v>786</c:v>
                </c:pt>
                <c:pt idx="1">
                  <c:v>718</c:v>
                </c:pt>
                <c:pt idx="2">
                  <c:v>659</c:v>
                </c:pt>
                <c:pt idx="3">
                  <c:v>778</c:v>
                </c:pt>
                <c:pt idx="4">
                  <c:v>687</c:v>
                </c:pt>
                <c:pt idx="5">
                  <c:v>823</c:v>
                </c:pt>
                <c:pt idx="6">
                  <c:v>741</c:v>
                </c:pt>
                <c:pt idx="7">
                  <c:v>609</c:v>
                </c:pt>
                <c:pt idx="8">
                  <c:v>675</c:v>
                </c:pt>
                <c:pt idx="9">
                  <c:v>647</c:v>
                </c:pt>
                <c:pt idx="10">
                  <c:v>719</c:v>
                </c:pt>
                <c:pt idx="11">
                  <c:v>704</c:v>
                </c:pt>
                <c:pt idx="12">
                  <c:v>505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29D-44A0-9BEB-11180DDF7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984320"/>
        <c:axId val="58982784"/>
      </c:lineChart>
      <c:catAx>
        <c:axId val="5936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FFFF00"/>
                </a:solidFill>
              </a:defRPr>
            </a:pPr>
            <a:endParaRPr lang="ru-RU"/>
          </a:p>
        </c:txPr>
        <c:crossAx val="59366400"/>
        <c:crosses val="autoZero"/>
        <c:auto val="1"/>
        <c:lblAlgn val="ctr"/>
        <c:lblOffset val="100"/>
        <c:noMultiLvlLbl val="0"/>
      </c:catAx>
      <c:valAx>
        <c:axId val="59366400"/>
        <c:scaling>
          <c:orientation val="minMax"/>
          <c:max val="3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FFFF00"/>
                </a:solidFill>
              </a:defRPr>
            </a:pPr>
            <a:endParaRPr lang="ru-RU"/>
          </a:p>
        </c:txPr>
        <c:crossAx val="59364864"/>
        <c:crosses val="autoZero"/>
        <c:crossBetween val="between"/>
      </c:valAx>
      <c:valAx>
        <c:axId val="58982784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FFFF00"/>
                </a:solidFill>
              </a:defRPr>
            </a:pPr>
            <a:endParaRPr lang="ru-RU"/>
          </a:p>
        </c:txPr>
        <c:crossAx val="58984320"/>
        <c:crosses val="max"/>
        <c:crossBetween val="between"/>
      </c:valAx>
      <c:catAx>
        <c:axId val="58984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982784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1600">
              <a:solidFill>
                <a:srgbClr val="FFFF0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'общие цифры'!$B$26</c:f>
              <c:strCache>
                <c:ptCount val="1"/>
                <c:pt idx="0">
                  <c:v>Заявок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'общие цифры'!$A$27:$A$28</c:f>
              <c:strCache>
                <c:ptCount val="2"/>
                <c:pt idx="0">
                  <c:v>04.19</c:v>
                </c:pt>
                <c:pt idx="1">
                  <c:v>04.20</c:v>
                </c:pt>
              </c:strCache>
            </c:strRef>
          </c:cat>
          <c:val>
            <c:numRef>
              <c:f>'общие цифры'!$B$27:$B$28</c:f>
              <c:numCache>
                <c:formatCode>0</c:formatCode>
                <c:ptCount val="2"/>
                <c:pt idx="0">
                  <c:v>786</c:v>
                </c:pt>
                <c:pt idx="1">
                  <c:v>640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EA-4F3F-92BE-14968F093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026816"/>
        <c:axId val="59032704"/>
      </c:barChart>
      <c:lineChart>
        <c:grouping val="stacked"/>
        <c:varyColors val="0"/>
        <c:ser>
          <c:idx val="1"/>
          <c:order val="1"/>
          <c:tx>
            <c:strRef>
              <c:f>'общие цифры'!$C$26</c:f>
              <c:strCache>
                <c:ptCount val="1"/>
                <c:pt idx="0">
                  <c:v>Адвокатов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'общие цифры'!$A$4:$A$16</c:f>
              <c:strCache>
                <c:ptCount val="13"/>
                <c:pt idx="0">
                  <c:v>04.19</c:v>
                </c:pt>
                <c:pt idx="1">
                  <c:v>05.19</c:v>
                </c:pt>
                <c:pt idx="2">
                  <c:v>06.19</c:v>
                </c:pt>
                <c:pt idx="3">
                  <c:v>07.19</c:v>
                </c:pt>
                <c:pt idx="4">
                  <c:v>08.19</c:v>
                </c:pt>
                <c:pt idx="5">
                  <c:v>09.19</c:v>
                </c:pt>
                <c:pt idx="6">
                  <c:v>10.19</c:v>
                </c:pt>
                <c:pt idx="7">
                  <c:v>11.19</c:v>
                </c:pt>
                <c:pt idx="8">
                  <c:v>12.19</c:v>
                </c:pt>
                <c:pt idx="9">
                  <c:v>01.20</c:v>
                </c:pt>
                <c:pt idx="10">
                  <c:v>02.20</c:v>
                </c:pt>
                <c:pt idx="11">
                  <c:v>03.20</c:v>
                </c:pt>
                <c:pt idx="12">
                  <c:v>04.20</c:v>
                </c:pt>
              </c:strCache>
            </c:strRef>
          </c:cat>
          <c:val>
            <c:numRef>
              <c:f>'общие цифры'!$C$27:$C$28</c:f>
              <c:numCache>
                <c:formatCode>0</c:formatCode>
                <c:ptCount val="2"/>
                <c:pt idx="0">
                  <c:v>231</c:v>
                </c:pt>
                <c:pt idx="1">
                  <c:v>207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EA-4F3F-92BE-14968F093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36032"/>
        <c:axId val="59034240"/>
      </c:lineChart>
      <c:catAx>
        <c:axId val="5902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032704"/>
        <c:crosses val="autoZero"/>
        <c:auto val="1"/>
        <c:lblAlgn val="ctr"/>
        <c:lblOffset val="100"/>
        <c:noMultiLvlLbl val="0"/>
      </c:catAx>
      <c:valAx>
        <c:axId val="590327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59026816"/>
        <c:crosses val="autoZero"/>
        <c:crossBetween val="between"/>
      </c:valAx>
      <c:valAx>
        <c:axId val="59034240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crossAx val="59036032"/>
        <c:crosses val="max"/>
        <c:crossBetween val="between"/>
      </c:valAx>
      <c:catAx>
        <c:axId val="59036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903424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zero"/>
    <c:showDLblsOverMax val="0"/>
  </c:chart>
  <c:txPr>
    <a:bodyPr/>
    <a:lstStyle/>
    <a:p>
      <a:pPr>
        <a:defRPr sz="1400" b="1" i="0" baseline="0">
          <a:solidFill>
            <a:srgbClr val="FFFF00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'коронавирус апрель'!$B$1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trendline>
            <c:spPr>
              <a:ln w="57150">
                <a:solidFill>
                  <a:srgbClr val="FFC000"/>
                </a:solidFill>
              </a:ln>
            </c:spPr>
            <c:trendlineType val="poly"/>
            <c:order val="2"/>
            <c:dispRSqr val="0"/>
            <c:dispEq val="0"/>
          </c:trendline>
          <c:cat>
            <c:numRef>
              <c:f>'коронавирус апрель'!$A$2:$A$23</c:f>
              <c:numCache>
                <c:formatCode>dd/mm</c:formatCode>
                <c:ptCount val="22"/>
                <c:pt idx="0">
                  <c:v>43922</c:v>
                </c:pt>
                <c:pt idx="1">
                  <c:v>43923</c:v>
                </c:pt>
                <c:pt idx="2">
                  <c:v>43924</c:v>
                </c:pt>
                <c:pt idx="3">
                  <c:v>43925</c:v>
                </c:pt>
                <c:pt idx="4">
                  <c:v>43926</c:v>
                </c:pt>
                <c:pt idx="5">
                  <c:v>43929</c:v>
                </c:pt>
                <c:pt idx="6">
                  <c:v>43930</c:v>
                </c:pt>
                <c:pt idx="7">
                  <c:v>43931</c:v>
                </c:pt>
                <c:pt idx="8">
                  <c:v>43932</c:v>
                </c:pt>
                <c:pt idx="9">
                  <c:v>43933</c:v>
                </c:pt>
                <c:pt idx="10">
                  <c:v>43936</c:v>
                </c:pt>
                <c:pt idx="11">
                  <c:v>43937</c:v>
                </c:pt>
                <c:pt idx="12">
                  <c:v>43938</c:v>
                </c:pt>
                <c:pt idx="13">
                  <c:v>43939</c:v>
                </c:pt>
                <c:pt idx="14">
                  <c:v>43940</c:v>
                </c:pt>
                <c:pt idx="15">
                  <c:v>43943</c:v>
                </c:pt>
                <c:pt idx="16">
                  <c:v>43944</c:v>
                </c:pt>
                <c:pt idx="17">
                  <c:v>43945</c:v>
                </c:pt>
                <c:pt idx="18">
                  <c:v>43946</c:v>
                </c:pt>
                <c:pt idx="19">
                  <c:v>43947</c:v>
                </c:pt>
                <c:pt idx="20">
                  <c:v>43950</c:v>
                </c:pt>
                <c:pt idx="21">
                  <c:v>43951</c:v>
                </c:pt>
              </c:numCache>
            </c:numRef>
          </c:cat>
          <c:val>
            <c:numRef>
              <c:f>'коронавирус апрель'!$B$2:$B$23</c:f>
              <c:numCache>
                <c:formatCode>0</c:formatCode>
                <c:ptCount val="22"/>
                <c:pt idx="0">
                  <c:v>22</c:v>
                </c:pt>
                <c:pt idx="1">
                  <c:v>43</c:v>
                </c:pt>
                <c:pt idx="2">
                  <c:v>26</c:v>
                </c:pt>
                <c:pt idx="3">
                  <c:v>38</c:v>
                </c:pt>
                <c:pt idx="4">
                  <c:v>37</c:v>
                </c:pt>
                <c:pt idx="5">
                  <c:v>24</c:v>
                </c:pt>
                <c:pt idx="6">
                  <c:v>40</c:v>
                </c:pt>
                <c:pt idx="7">
                  <c:v>46</c:v>
                </c:pt>
                <c:pt idx="8">
                  <c:v>36</c:v>
                </c:pt>
                <c:pt idx="9">
                  <c:v>32</c:v>
                </c:pt>
                <c:pt idx="10">
                  <c:v>37</c:v>
                </c:pt>
                <c:pt idx="11">
                  <c:v>45</c:v>
                </c:pt>
                <c:pt idx="12">
                  <c:v>33</c:v>
                </c:pt>
                <c:pt idx="13">
                  <c:v>27</c:v>
                </c:pt>
                <c:pt idx="14">
                  <c:v>29</c:v>
                </c:pt>
                <c:pt idx="15">
                  <c:v>39</c:v>
                </c:pt>
                <c:pt idx="16">
                  <c:v>33</c:v>
                </c:pt>
                <c:pt idx="17">
                  <c:v>39</c:v>
                </c:pt>
                <c:pt idx="18">
                  <c:v>32</c:v>
                </c:pt>
                <c:pt idx="19">
                  <c:v>24</c:v>
                </c:pt>
                <c:pt idx="20">
                  <c:v>32</c:v>
                </c:pt>
                <c:pt idx="21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89-4D92-B66F-3D651164A96B}"/>
            </c:ext>
          </c:extLst>
        </c:ser>
        <c:ser>
          <c:idx val="1"/>
          <c:order val="1"/>
          <c:tx>
            <c:strRef>
              <c:f>'коронавирус апрель'!$C$1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trendline>
            <c:spPr>
              <a:ln w="57150">
                <a:solidFill>
                  <a:srgbClr val="FFFF00"/>
                </a:solidFill>
              </a:ln>
            </c:spPr>
            <c:trendlineType val="poly"/>
            <c:order val="2"/>
            <c:dispRSqr val="0"/>
            <c:dispEq val="0"/>
          </c:trendline>
          <c:cat>
            <c:numRef>
              <c:f>'коронавирус апрель'!$A$2:$A$23</c:f>
              <c:numCache>
                <c:formatCode>dd/mm</c:formatCode>
                <c:ptCount val="22"/>
                <c:pt idx="0">
                  <c:v>43922</c:v>
                </c:pt>
                <c:pt idx="1">
                  <c:v>43923</c:v>
                </c:pt>
                <c:pt idx="2">
                  <c:v>43924</c:v>
                </c:pt>
                <c:pt idx="3">
                  <c:v>43925</c:v>
                </c:pt>
                <c:pt idx="4">
                  <c:v>43926</c:v>
                </c:pt>
                <c:pt idx="5">
                  <c:v>43929</c:v>
                </c:pt>
                <c:pt idx="6">
                  <c:v>43930</c:v>
                </c:pt>
                <c:pt idx="7">
                  <c:v>43931</c:v>
                </c:pt>
                <c:pt idx="8">
                  <c:v>43932</c:v>
                </c:pt>
                <c:pt idx="9">
                  <c:v>43933</c:v>
                </c:pt>
                <c:pt idx="10">
                  <c:v>43936</c:v>
                </c:pt>
                <c:pt idx="11">
                  <c:v>43937</c:v>
                </c:pt>
                <c:pt idx="12">
                  <c:v>43938</c:v>
                </c:pt>
                <c:pt idx="13">
                  <c:v>43939</c:v>
                </c:pt>
                <c:pt idx="14">
                  <c:v>43940</c:v>
                </c:pt>
                <c:pt idx="15">
                  <c:v>43943</c:v>
                </c:pt>
                <c:pt idx="16">
                  <c:v>43944</c:v>
                </c:pt>
                <c:pt idx="17">
                  <c:v>43945</c:v>
                </c:pt>
                <c:pt idx="18">
                  <c:v>43946</c:v>
                </c:pt>
                <c:pt idx="19">
                  <c:v>43947</c:v>
                </c:pt>
                <c:pt idx="20">
                  <c:v>43950</c:v>
                </c:pt>
                <c:pt idx="21">
                  <c:v>43951</c:v>
                </c:pt>
              </c:numCache>
            </c:numRef>
          </c:cat>
          <c:val>
            <c:numRef>
              <c:f>'коронавирус апрель'!$C$2:$C$23</c:f>
              <c:numCache>
                <c:formatCode>0</c:formatCode>
                <c:ptCount val="22"/>
                <c:pt idx="0">
                  <c:v>18</c:v>
                </c:pt>
                <c:pt idx="1">
                  <c:v>9</c:v>
                </c:pt>
                <c:pt idx="2">
                  <c:v>12</c:v>
                </c:pt>
                <c:pt idx="3">
                  <c:v>31</c:v>
                </c:pt>
                <c:pt idx="4">
                  <c:v>29</c:v>
                </c:pt>
                <c:pt idx="5">
                  <c:v>28</c:v>
                </c:pt>
                <c:pt idx="6">
                  <c:v>23</c:v>
                </c:pt>
                <c:pt idx="7">
                  <c:v>23</c:v>
                </c:pt>
                <c:pt idx="8">
                  <c:v>25</c:v>
                </c:pt>
                <c:pt idx="9">
                  <c:v>32</c:v>
                </c:pt>
                <c:pt idx="10">
                  <c:v>27</c:v>
                </c:pt>
                <c:pt idx="11">
                  <c:v>41</c:v>
                </c:pt>
                <c:pt idx="12">
                  <c:v>27</c:v>
                </c:pt>
                <c:pt idx="13">
                  <c:v>26</c:v>
                </c:pt>
                <c:pt idx="14">
                  <c:v>42</c:v>
                </c:pt>
                <c:pt idx="15">
                  <c:v>32</c:v>
                </c:pt>
                <c:pt idx="16">
                  <c:v>39</c:v>
                </c:pt>
                <c:pt idx="17">
                  <c:v>20</c:v>
                </c:pt>
                <c:pt idx="18">
                  <c:v>30</c:v>
                </c:pt>
                <c:pt idx="19">
                  <c:v>30</c:v>
                </c:pt>
                <c:pt idx="20">
                  <c:v>18</c:v>
                </c:pt>
                <c:pt idx="21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089-4D92-B66F-3D651164A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478400"/>
        <c:axId val="59479936"/>
      </c:lineChart>
      <c:dateAx>
        <c:axId val="59478400"/>
        <c:scaling>
          <c:orientation val="minMax"/>
        </c:scaling>
        <c:delete val="0"/>
        <c:axPos val="b"/>
        <c:numFmt formatCode="dd/mm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ru-RU"/>
          </a:p>
        </c:txPr>
        <c:crossAx val="59479936"/>
        <c:crosses val="autoZero"/>
        <c:auto val="1"/>
        <c:lblOffset val="100"/>
        <c:baseTimeUnit val="days"/>
      </c:dateAx>
      <c:valAx>
        <c:axId val="59479936"/>
        <c:scaling>
          <c:orientation val="minMax"/>
          <c:max val="50"/>
          <c:min val="5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FFFF00"/>
                </a:solidFill>
              </a:defRPr>
            </a:pPr>
            <a:endParaRPr lang="ru-RU"/>
          </a:p>
        </c:txPr>
        <c:crossAx val="594784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>
              <a:solidFill>
                <a:srgbClr val="FFFF0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543644664995695E-3"/>
          <c:y val="8.0907489303563077E-2"/>
          <c:w val="0.61474812433012005"/>
          <c:h val="0.85270571315572175"/>
        </c:manualLayout>
      </c:layout>
      <c:pie3DChart>
        <c:varyColors val="1"/>
        <c:ser>
          <c:idx val="0"/>
          <c:order val="0"/>
          <c:tx>
            <c:strRef>
              <c:f>'структура стадии прав'!$C$2</c:f>
              <c:strCache>
                <c:ptCount val="1"/>
                <c:pt idx="0">
                  <c:v>Всего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1112-489E-95A0-28B21573BC28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1112-489E-95A0-28B21573BC28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1112-489E-95A0-28B21573BC28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1112-489E-95A0-28B21573BC28}"/>
              </c:ext>
            </c:extLst>
          </c:dPt>
          <c:dLbls>
            <c:dLbl>
              <c:idx val="0"/>
              <c:layout>
                <c:manualLayout>
                  <c:x val="-8.0879644867542677E-2"/>
                  <c:y val="-0.1954450077301988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12-489E-95A0-28B21573BC28}"/>
                </c:ext>
              </c:extLst>
            </c:dLbl>
            <c:dLbl>
              <c:idx val="1"/>
              <c:layout>
                <c:manualLayout>
                  <c:x val="1.6734604315939625E-2"/>
                  <c:y val="6.79296731744148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12-489E-95A0-28B21573BC28}"/>
                </c:ext>
              </c:extLst>
            </c:dLbl>
            <c:dLbl>
              <c:idx val="2"/>
              <c:layout>
                <c:manualLayout>
                  <c:x val="-7.6650378509760225E-2"/>
                  <c:y val="0.1378995433789954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12-489E-95A0-28B21573BC28}"/>
                </c:ext>
              </c:extLst>
            </c:dLbl>
            <c:dLbl>
              <c:idx val="3"/>
              <c:layout>
                <c:manualLayout>
                  <c:x val="-7.2095095830063266E-2"/>
                  <c:y val="9.1324200913242516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12-489E-95A0-28B21573BC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стадии прав'!$B$22:$B$27</c:f>
              <c:strCache>
                <c:ptCount val="6"/>
                <c:pt idx="0">
                  <c:v>Иное</c:v>
                </c:pt>
                <c:pt idx="1">
                  <c:v>предварительное расследование</c:v>
                </c:pt>
                <c:pt idx="2">
                  <c:v>производство в суде первой инстанции</c:v>
                </c:pt>
                <c:pt idx="3">
                  <c:v>производство в суде второй инстанции</c:v>
                </c:pt>
                <c:pt idx="4">
                  <c:v>Апелляция</c:v>
                </c:pt>
                <c:pt idx="5">
                  <c:v>Дознание</c:v>
                </c:pt>
              </c:strCache>
            </c:strRef>
          </c:cat>
          <c:val>
            <c:numRef>
              <c:f>'структура стадии прав'!$C$22:$C$27</c:f>
              <c:numCache>
                <c:formatCode>0</c:formatCode>
                <c:ptCount val="6"/>
                <c:pt idx="0">
                  <c:v>3369</c:v>
                </c:pt>
                <c:pt idx="1">
                  <c:v>717</c:v>
                </c:pt>
                <c:pt idx="2">
                  <c:v>240</c:v>
                </c:pt>
                <c:pt idx="3">
                  <c:v>10</c:v>
                </c:pt>
                <c:pt idx="4">
                  <c:v>992</c:v>
                </c:pt>
                <c:pt idx="5">
                  <c:v>2684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12-489E-95A0-28B21573B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488053945025368"/>
          <c:y val="1.3513105382375197E-2"/>
          <c:w val="0.36049438353967989"/>
          <c:h val="0.9864868946176224"/>
        </c:manualLayout>
      </c:layout>
      <c:overlay val="0"/>
      <c:txPr>
        <a:bodyPr/>
        <a:lstStyle/>
        <a:p>
          <a:pPr>
            <a:defRPr sz="1800">
              <a:solidFill>
                <a:srgbClr val="FFFF0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543644664995695E-3"/>
          <c:y val="8.0907489303563077E-2"/>
          <c:w val="0.61474812433012005"/>
          <c:h val="0.85270571315572175"/>
        </c:manualLayout>
      </c:layout>
      <c:pie3DChart>
        <c:varyColors val="1"/>
        <c:ser>
          <c:idx val="0"/>
          <c:order val="0"/>
          <c:tx>
            <c:strRef>
              <c:f>'структура стадии прав'!$C$2</c:f>
              <c:strCache>
                <c:ptCount val="1"/>
                <c:pt idx="0">
                  <c:v>Всего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1AB6-47E4-ABDF-75C39408C88D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1AB6-47E4-ABDF-75C39408C88D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1AB6-47E4-ABDF-75C39408C88D}"/>
              </c:ext>
            </c:extLst>
          </c:dPt>
          <c:dLbls>
            <c:dLbl>
              <c:idx val="0"/>
              <c:layout>
                <c:manualLayout>
                  <c:x val="-8.0879644867542677E-2"/>
                  <c:y val="-0.1954450077301988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B6-47E4-ABDF-75C39408C88D}"/>
                </c:ext>
              </c:extLst>
            </c:dLbl>
            <c:dLbl>
              <c:idx val="1"/>
              <c:layout>
                <c:manualLayout>
                  <c:x val="1.6734604315939625E-2"/>
                  <c:y val="6.79296731744148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B6-47E4-ABDF-75C39408C88D}"/>
                </c:ext>
              </c:extLst>
            </c:dLbl>
            <c:dLbl>
              <c:idx val="2"/>
              <c:layout>
                <c:manualLayout>
                  <c:x val="-7.6650378509760225E-2"/>
                  <c:y val="0.1378995433789954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B6-47E4-ABDF-75C39408C88D}"/>
                </c:ext>
              </c:extLst>
            </c:dLbl>
            <c:dLbl>
              <c:idx val="3"/>
              <c:layout>
                <c:manualLayout>
                  <c:x val="-7.2095095830063266E-2"/>
                  <c:y val="9.1324200913242516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B6-47E4-ABDF-75C39408C8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стадии прав'!$B$8:$B$10</c:f>
              <c:strCache>
                <c:ptCount val="3"/>
                <c:pt idx="0">
                  <c:v>иные</c:v>
                </c:pt>
                <c:pt idx="1">
                  <c:v>производство в суде первой инстанции</c:v>
                </c:pt>
                <c:pt idx="2">
                  <c:v>Апелляция</c:v>
                </c:pt>
              </c:strCache>
            </c:strRef>
          </c:cat>
          <c:val>
            <c:numRef>
              <c:f>'структура стадии прав'!$C$8:$C$10</c:f>
              <c:numCache>
                <c:formatCode>0</c:formatCode>
                <c:ptCount val="3"/>
                <c:pt idx="0">
                  <c:v>83</c:v>
                </c:pt>
                <c:pt idx="1">
                  <c:v>17</c:v>
                </c:pt>
                <c:pt idx="2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B6-47E4-ABDF-75C39408C8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488053945025368"/>
          <c:y val="1.3513105382375197E-2"/>
          <c:w val="0.36049438353967989"/>
          <c:h val="0.9864868946176224"/>
        </c:manualLayout>
      </c:layout>
      <c:overlay val="0"/>
      <c:txPr>
        <a:bodyPr/>
        <a:lstStyle/>
        <a:p>
          <a:pPr>
            <a:defRPr sz="1800">
              <a:solidFill>
                <a:srgbClr val="FFFF0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543644664995688E-3"/>
          <c:y val="8.0907489303563077E-2"/>
          <c:w val="0.61474812433011972"/>
          <c:h val="0.85270571315572108"/>
        </c:manualLayout>
      </c:layout>
      <c:pie3DChart>
        <c:varyColors val="1"/>
        <c:ser>
          <c:idx val="0"/>
          <c:order val="0"/>
          <c:tx>
            <c:strRef>
              <c:f>'структура стадии прав'!$C$2</c:f>
              <c:strCache>
                <c:ptCount val="1"/>
                <c:pt idx="0">
                  <c:v>Всего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53B2-427F-9199-D6BE706F6EFD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53B2-427F-9199-D6BE706F6EFD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53B2-427F-9199-D6BE706F6EFD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53B2-427F-9199-D6BE706F6EFD}"/>
              </c:ext>
            </c:extLst>
          </c:dPt>
          <c:dLbls>
            <c:dLbl>
              <c:idx val="0"/>
              <c:layout>
                <c:manualLayout>
                  <c:x val="-8.0879644867542677E-2"/>
                  <c:y val="-0.1954450077301986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B2-427F-9199-D6BE706F6EFD}"/>
                </c:ext>
              </c:extLst>
            </c:dLbl>
            <c:dLbl>
              <c:idx val="1"/>
              <c:layout>
                <c:manualLayout>
                  <c:x val="1.6734604315939625E-2"/>
                  <c:y val="6.79296731744148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B2-427F-9199-D6BE706F6EFD}"/>
                </c:ext>
              </c:extLst>
            </c:dLbl>
            <c:dLbl>
              <c:idx val="2"/>
              <c:layout>
                <c:manualLayout>
                  <c:x val="-7.6650378509760225E-2"/>
                  <c:y val="0.1378995433789954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B2-427F-9199-D6BE706F6EFD}"/>
                </c:ext>
              </c:extLst>
            </c:dLbl>
            <c:dLbl>
              <c:idx val="3"/>
              <c:layout>
                <c:manualLayout>
                  <c:x val="-7.2095095830063224E-2"/>
                  <c:y val="9.1324200913242407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B2-427F-9199-D6BE706F6E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стадии прав'!$B$3:$B$6</c:f>
              <c:strCache>
                <c:ptCount val="4"/>
                <c:pt idx="0">
                  <c:v>иные</c:v>
                </c:pt>
                <c:pt idx="1">
                  <c:v>производство в суде первой инстанции</c:v>
                </c:pt>
                <c:pt idx="2">
                  <c:v>Апелляция</c:v>
                </c:pt>
                <c:pt idx="3">
                  <c:v>Дознание</c:v>
                </c:pt>
              </c:strCache>
            </c:strRef>
          </c:cat>
          <c:val>
            <c:numRef>
              <c:f>'структура стадии прав'!$C$3:$C$6</c:f>
              <c:numCache>
                <c:formatCode>0</c:formatCode>
                <c:ptCount val="4"/>
                <c:pt idx="0">
                  <c:v>4</c:v>
                </c:pt>
                <c:pt idx="1">
                  <c:v>4</c:v>
                </c:pt>
                <c:pt idx="2">
                  <c:v>36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B2-427F-9199-D6BE706F6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488053945025368"/>
          <c:y val="1.3513105382375188E-2"/>
          <c:w val="0.36049438353967955"/>
          <c:h val="0.98648689461762296"/>
        </c:manualLayout>
      </c:layout>
      <c:overlay val="0"/>
      <c:txPr>
        <a:bodyPr/>
        <a:lstStyle/>
        <a:p>
          <a:pPr>
            <a:defRPr sz="1800">
              <a:solidFill>
                <a:srgbClr val="FFFF0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543644664995693E-3"/>
          <c:y val="8.0907489303563077E-2"/>
          <c:w val="0.61474812433011994"/>
          <c:h val="0.85270571315572152"/>
        </c:manualLayout>
      </c:layout>
      <c:pie3DChart>
        <c:varyColors val="1"/>
        <c:ser>
          <c:idx val="0"/>
          <c:order val="0"/>
          <c:tx>
            <c:strRef>
              <c:f>'структура стадии прав'!$C$2</c:f>
              <c:strCache>
                <c:ptCount val="1"/>
                <c:pt idx="0">
                  <c:v>Всего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ACCB-40A3-8A2A-EFF033EADDAC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ACCB-40A3-8A2A-EFF033EADDAC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ACCB-40A3-8A2A-EFF033EADDA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CCB-40A3-8A2A-EFF033EADDAC}"/>
              </c:ext>
            </c:extLst>
          </c:dPt>
          <c:dLbls>
            <c:dLbl>
              <c:idx val="0"/>
              <c:layout>
                <c:manualLayout>
                  <c:x val="-8.0879644867542677E-2"/>
                  <c:y val="-0.1954450077301987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CB-40A3-8A2A-EFF033EADDAC}"/>
                </c:ext>
              </c:extLst>
            </c:dLbl>
            <c:dLbl>
              <c:idx val="1"/>
              <c:layout>
                <c:manualLayout>
                  <c:x val="1.6734604315939625E-2"/>
                  <c:y val="6.79296731744148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CB-40A3-8A2A-EFF033EADDAC}"/>
                </c:ext>
              </c:extLst>
            </c:dLbl>
            <c:dLbl>
              <c:idx val="2"/>
              <c:layout>
                <c:manualLayout>
                  <c:x val="-7.6650378509760225E-2"/>
                  <c:y val="0.1378995433789954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CB-40A3-8A2A-EFF033EADDAC}"/>
                </c:ext>
              </c:extLst>
            </c:dLbl>
            <c:dLbl>
              <c:idx val="3"/>
              <c:layout>
                <c:manualLayout>
                  <c:x val="-7.2095095830063252E-2"/>
                  <c:y val="9.1324200913242472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CB-40A3-8A2A-EFF033EADD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стадии прав'!$B$13:$B$17</c:f>
              <c:strCache>
                <c:ptCount val="5"/>
                <c:pt idx="0">
                  <c:v>Апелляция</c:v>
                </c:pt>
                <c:pt idx="1">
                  <c:v>иные</c:v>
                </c:pt>
                <c:pt idx="2">
                  <c:v>производство в суде первой инстанции</c:v>
                </c:pt>
                <c:pt idx="3">
                  <c:v>исполнение приговора (УДО, отсрочка и т.п.)</c:v>
                </c:pt>
                <c:pt idx="4">
                  <c:v>предварительное расследование</c:v>
                </c:pt>
              </c:strCache>
            </c:strRef>
          </c:cat>
          <c:val>
            <c:numRef>
              <c:f>'структура стадии прав'!$C$13:$C$17</c:f>
              <c:numCache>
                <c:formatCode>0</c:formatCode>
                <c:ptCount val="5"/>
                <c:pt idx="0">
                  <c:v>1022</c:v>
                </c:pt>
                <c:pt idx="1">
                  <c:v>935</c:v>
                </c:pt>
                <c:pt idx="2">
                  <c:v>43</c:v>
                </c:pt>
                <c:pt idx="3">
                  <c:v>34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CB-40A3-8A2A-EFF033EAD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488053945025368"/>
          <c:y val="1.3513105382375193E-2"/>
          <c:w val="0.36049438353967977"/>
          <c:h val="0.98648689461762262"/>
        </c:manualLayout>
      </c:layout>
      <c:overlay val="0"/>
      <c:txPr>
        <a:bodyPr/>
        <a:lstStyle/>
        <a:p>
          <a:pPr>
            <a:defRPr sz="1800">
              <a:solidFill>
                <a:srgbClr val="FFFF0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FE-4FD1-4E42-A64B-323963D957A6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4775-87F2-4E7B-875F-EE81894E9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FE-4FD1-4E42-A64B-323963D957A6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4775-87F2-4E7B-875F-EE81894E9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FE-4FD1-4E42-A64B-323963D957A6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4775-87F2-4E7B-875F-EE81894E9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FE-4FD1-4E42-A64B-323963D957A6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4775-87F2-4E7B-875F-EE81894E9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FE-4FD1-4E42-A64B-323963D957A6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4775-87F2-4E7B-875F-EE81894E9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FE-4FD1-4E42-A64B-323963D957A6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4775-87F2-4E7B-875F-EE81894E9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FE-4FD1-4E42-A64B-323963D957A6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4775-87F2-4E7B-875F-EE81894E9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FE-4FD1-4E42-A64B-323963D957A6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4775-87F2-4E7B-875F-EE81894E9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FE-4FD1-4E42-A64B-323963D957A6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4775-87F2-4E7B-875F-EE81894E9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FE-4FD1-4E42-A64B-323963D957A6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4775-87F2-4E7B-875F-EE81894E9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B4FE-4FD1-4E42-A64B-323963D957A6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4775-87F2-4E7B-875F-EE81894E9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FB4FE-4FD1-4E42-A64B-323963D957A6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4775-87F2-4E7B-875F-EE81894E9A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643337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работы системы автоматизированного распределения поручений по</a:t>
            </a:r>
            <a:r>
              <a:rPr lang="en-US" sz="5400" dirty="0"/>
              <a:t> </a:t>
            </a:r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назначению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752600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Баулин Олег Владимирович,</a:t>
            </a:r>
          </a:p>
          <a:p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президент Адвокатской палаты Воронежской области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858312" cy="857256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гражданских дел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85786" y="1285860"/>
          <a:ext cx="7572428" cy="5286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858312" cy="857256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административных дел</a:t>
            </a:r>
            <a:endParaRPr lang="ru-RU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04778" y="1285861"/>
          <a:ext cx="7867750" cy="5210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858312" cy="857256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материалов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642910" y="1252537"/>
          <a:ext cx="8143931" cy="5176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9001156" cy="1357321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Среднее количество заявок по адвокатам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2057400"/>
          <a:ext cx="8715436" cy="4657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571504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по уполномоченным органам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6000768"/>
            <a:ext cx="8429684" cy="642942"/>
          </a:xfrm>
        </p:spPr>
        <p:txBody>
          <a:bodyPr/>
          <a:lstStyle/>
          <a:p>
            <a:pPr algn="l"/>
            <a:r>
              <a:rPr lang="ru-RU" dirty="0">
                <a:solidFill>
                  <a:srgbClr val="FFFF00"/>
                </a:solidFill>
              </a:rPr>
              <a:t>* Больше 300 заявок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85720" y="1071546"/>
          <a:ext cx="857256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858312" cy="857256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«Привередливые» адвокаты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428736"/>
          <a:ext cx="8501122" cy="5286416"/>
        </p:xfrm>
        <a:graphic>
          <a:graphicData uri="http://schemas.openxmlformats.org/drawingml/2006/table">
            <a:tbl>
              <a:tblPr/>
              <a:tblGrid>
                <a:gridCol w="4882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50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Направлено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Назначено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% от посланных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Запольский Иван Юрьевич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196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Никулина Татьяна Ивановна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163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Суббота Надежда Александровна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Болдырев Артём Александрович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Роньшин Сергей Александрович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Чобур Александр Александрович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Помогалов Максим Николаевич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Тучкова Наталья Валентиновна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Сариджа Оксана Вячеславовна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Добросоцких Элла Викторовна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Куцов Александр Семенович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Эстрин Николай Викторович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Лютиков Александр Дмитриевич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Яицкий Дмитрий Витальевич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Кульнев Алексей Сергеевич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Присяжнюк Анжела Анатольевна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Манькова Кристина Владимировна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Раева Лидия Сергеевна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3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Панферов Михаил Юрьевич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9368" marR="9368" marT="9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858312" cy="857256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«Привередливые» филиалы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1" y="1285864"/>
          <a:ext cx="8715434" cy="5286404"/>
        </p:xfrm>
        <a:graphic>
          <a:graphicData uri="http://schemas.openxmlformats.org/drawingml/2006/table">
            <a:tbl>
              <a:tblPr/>
              <a:tblGrid>
                <a:gridCol w="6133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0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0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8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Филиал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Направлено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Назначено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Ленинского района №2 г. Воронежа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2570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973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Коминтерновского района г. Воронежа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1910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825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Ленинского района №1 г. Воронежа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1596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669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Советского района г. Воронежа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1471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718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Железнодорожного района г.Воронежа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1184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590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Левобережного района г. Воронежа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823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481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58%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Центрального района г. Воронежа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716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396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Разинкова Т.Ю. и партнеры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659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221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Центрального района №1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528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293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Юстина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514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Бюро "Чернушкин Е.М. и партнеры"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503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39%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8858312" cy="1357322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Статистика по дополнительным ордерам к</a:t>
            </a:r>
            <a:r>
              <a:rPr lang="en-US" sz="4800" dirty="0"/>
              <a:t> </a:t>
            </a:r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заявкам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8429684" cy="400052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10297 всего заявок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2647 заявок, по которым выданы дополнительные ордера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3251 дополнительных ордеров по этим заявкам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26% заявок из всех направленных имеют дополнительные ордера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8858312" cy="135732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Среднее количество по адвокатам и адвокатским образованиям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1" y="1714481"/>
          <a:ext cx="8715436" cy="4929228"/>
        </p:xfrm>
        <a:graphic>
          <a:graphicData uri="http://schemas.openxmlformats.org/drawingml/2006/table">
            <a:tbl>
              <a:tblPr/>
              <a:tblGrid>
                <a:gridCol w="589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63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Адвокатское образование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Заявок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Среднее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ВОКА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7836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ВМКА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1304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Воронежская городская коллегия адвокатов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Адвокатское бюро Воронежской области "Мешков П.В. и партнеры"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Воронежская коллегия адвокатов "Судебник"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Адвокатское бюро "Филонов и партнеры"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Воронежская коллегия адвокатов "Кульнев и партнеры"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Адвокатский кабинет Сапрыкиной Ольги Геннадьевны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Адвокатский кабинет Жестокановой Анжелики Дмитриевны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Адвокатский кабинет Герасимовой Натальи Александровны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Адвокатский кабинет Казарина Ивана Александровича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Адвокатский кабинет Стрельникова Максима Борисовича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Адвокатский кабинет Болтыхова Олега Вячеславовича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Адвокатский кабинет Каменева Владимира Николаевича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9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КА "Семенов и партнеры"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8858312" cy="1357322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Среднее количество по адвокатам и филиалам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6434150"/>
            <a:ext cx="6400800" cy="423850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rgbClr val="FFFF00"/>
                </a:solidFill>
              </a:rPr>
              <a:t>*меньше 5 адвокатов в филиале не отображено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19" y="1428736"/>
          <a:ext cx="8643998" cy="5053100"/>
        </p:xfrm>
        <a:graphic>
          <a:graphicData uri="http://schemas.openxmlformats.org/drawingml/2006/table">
            <a:tbl>
              <a:tblPr/>
              <a:tblGrid>
                <a:gridCol w="6082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3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Филиал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Заявок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Адвокатов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Среднее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Ленинского района №2 г. Воронежа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1304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29,6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Ленинского района №1 г. Воронежа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1002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27,8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Советского района г. Воронежа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1033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31,3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Коминтерновского района г. Воронежа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955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31,8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Железнодорожного района г.Воронежа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678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30,8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Левобережного района г. Воронежа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465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Центрального района г. Воронежа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424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28,3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Юстина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344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31,3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Центрального района №1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контора "Баев и партнеры"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264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29,3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контора "Грошева и партнеры"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244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27,1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контора "Корчагина и партнеры"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181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20,1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Разинкова Т.Ю. и партнеры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35,4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контора "Жеребятьев и партнеры"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265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33,1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Бюро "Чернушкин Е.М. и партнеры"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204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25,5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контора "Виллонен, Тюлькин, Кострыкина и партнеры"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181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25,9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контора "Чулипа и партнеры"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167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23,9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контора Стуковой В.Н.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27,4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консультация Центрального района №2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35,8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контора "Жеребятьева и партнеры"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22,4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29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Адвокатская контора "Иванов и партнеры"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162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32,4</a:t>
                      </a:r>
                    </a:p>
                  </a:txBody>
                  <a:tcPr marL="8908" marR="8908" marT="8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858312" cy="857256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Сводные цифры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8429684" cy="642942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апрель 2019 – апрель 2020 принято 10025 заявок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14282" y="1657349"/>
          <a:ext cx="8786874" cy="4986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858312" cy="857256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Дальнейшие планы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285860"/>
            <a:ext cx="8286808" cy="5214974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rgbClr val="FFFF00"/>
                </a:solidFill>
              </a:rPr>
              <a:t>Внедрение работы по назначению в другие районы Воронежской области (уже работают Рамонь, Богучар, Борисоглебск, Воробьевка, Лиски, Калач)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rgbClr val="FFFF00"/>
                </a:solidFill>
              </a:rPr>
              <a:t>Расширение возможностей новой программы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rgbClr val="FFFF00"/>
                </a:solidFill>
              </a:rPr>
              <a:t>Изучение возможности использования мобильного приложения с информацией о текущей работе адвоката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rgbClr val="FFFF00"/>
                </a:solidFill>
              </a:rPr>
              <a:t>Видеосвязь с подзащитными в СИЗО Воронежа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rgbClr val="FFFF00"/>
                </a:solidFill>
              </a:rPr>
              <a:t>Автоматизированная запись на посещение СИЗО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858312" cy="1714512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заявок по категориям дел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8596" y="2000240"/>
          <a:ext cx="828680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858312" cy="857256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по районам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8429684" cy="64294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апреле 2020 явное снижение количества заявок из-за </a:t>
            </a:r>
            <a:r>
              <a:rPr lang="ru-RU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коронавируса</a:t>
            </a:r>
            <a:endParaRPr lang="ru-RU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571612"/>
          <a:ext cx="8501122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858312" cy="1714512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Сотрудники палаты, задействованные в работе по назначению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429684" cy="421484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диспетчера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курьера</a:t>
            </a:r>
          </a:p>
          <a:p>
            <a:pPr algn="l"/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 сотрудники палаты оказывают всестороннюю помощь в функционировании системы работы по назначению</a:t>
            </a:r>
          </a:p>
          <a:p>
            <a:pPr algn="l"/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806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858312" cy="1714512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акты, регламентирующие работу по назначению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429684" cy="421484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назначения адвокатов в качестве защитников в уголовном судопроизводстве, утвержденный Решением Совета ФПА РФ от 15 марта 2019 года.</a:t>
            </a:r>
          </a:p>
          <a:p>
            <a:pPr algn="l"/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Адвокатской палаты Воронежской области по исполнению Порядка назначения адвокатов в качестве защитников в уголовном судопроизводстве, утвержденного решением Совета ФПА РФ от 15 марта 2019 года.</a:t>
            </a:r>
          </a:p>
          <a:p>
            <a:pPr algn="l">
              <a:buFont typeface="Arial" pitchFamily="34" charset="0"/>
              <a:buChar char="•"/>
            </a:pP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858312" cy="857256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8358246" cy="1714512"/>
          </a:xfrm>
        </p:spPr>
        <p:txBody>
          <a:bodyPr>
            <a:noAutofit/>
          </a:bodyPr>
          <a:lstStyle/>
          <a:p>
            <a:r>
              <a:rPr lang="ru-RU" sz="2700" b="1" dirty="0">
                <a:solidFill>
                  <a:srgbClr val="FFFF00"/>
                </a:solidFill>
              </a:rPr>
              <a:t>В связи с объявленной ВОЗ пандемией </a:t>
            </a:r>
            <a:r>
              <a:rPr lang="ru-RU" sz="2700" b="1" dirty="0" err="1">
                <a:solidFill>
                  <a:srgbClr val="FFFF00"/>
                </a:solidFill>
              </a:rPr>
              <a:t>коронавируса</a:t>
            </a:r>
            <a:r>
              <a:rPr lang="ru-RU" sz="2700" b="1" dirty="0">
                <a:solidFill>
                  <a:srgbClr val="FFFF00"/>
                </a:solidFill>
              </a:rPr>
              <a:t>, снижением экономической активности населения, уменьшением мобильности граждан снизилось количество заявок по ст. 51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2857496"/>
          <a:ext cx="8786874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858312" cy="857256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8358246" cy="107157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FFF00"/>
                </a:solidFill>
              </a:rPr>
              <a:t>Несмотря на резкое снижение количества заявок, к концу апреля 2020 года их количество приблизилось к показателям 2020 года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28588" y="1928802"/>
          <a:ext cx="8886824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858312" cy="857256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уголовных дел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1252537"/>
          <a:ext cx="8215370" cy="5248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918</Words>
  <Application>Microsoft Office PowerPoint</Application>
  <PresentationFormat>Экран (4:3)</PresentationFormat>
  <Paragraphs>324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Тема Office</vt:lpstr>
      <vt:lpstr>Итоги работы системы автоматизированного распределения поручений по назначению</vt:lpstr>
      <vt:lpstr>Сводные цифры</vt:lpstr>
      <vt:lpstr>Структура заявок по категориям дел</vt:lpstr>
      <vt:lpstr>Распределение по районам</vt:lpstr>
      <vt:lpstr>Сотрудники палаты, задействованные в работе по назначению</vt:lpstr>
      <vt:lpstr>Нормативные акты, регламентирующие работу по назначению</vt:lpstr>
      <vt:lpstr>COVID-19</vt:lpstr>
      <vt:lpstr>COVID-19</vt:lpstr>
      <vt:lpstr>Структура уголовных дел</vt:lpstr>
      <vt:lpstr>Структура гражданских дел</vt:lpstr>
      <vt:lpstr>Структура административных дел</vt:lpstr>
      <vt:lpstr>Структура материалов</vt:lpstr>
      <vt:lpstr>Среднее количество заявок по адвокатам</vt:lpstr>
      <vt:lpstr>Структура по уполномоченным органам</vt:lpstr>
      <vt:lpstr>«Привередливые» адвокаты</vt:lpstr>
      <vt:lpstr>«Привередливые» филиалы</vt:lpstr>
      <vt:lpstr>Статистика по дополнительным ордерам к заявкам</vt:lpstr>
      <vt:lpstr>Среднее количество по адвокатам и адвокатским образованиям</vt:lpstr>
      <vt:lpstr>Среднее количество по адвокатам и филиалам</vt:lpstr>
      <vt:lpstr>Дальнейшие планы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системы автоматизированного распределения заявок по назначению</dc:title>
  <dc:creator>user</dc:creator>
  <cp:lastModifiedBy>Черникова</cp:lastModifiedBy>
  <cp:revision>52</cp:revision>
  <dcterms:created xsi:type="dcterms:W3CDTF">2019-04-05T08:37:04Z</dcterms:created>
  <dcterms:modified xsi:type="dcterms:W3CDTF">2020-06-01T14:19:41Z</dcterms:modified>
</cp:coreProperties>
</file>